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4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png>
</file>

<file path=ppt/media/image3.svg>
</file>

<file path=ppt/media/image4.gif>
</file>

<file path=ppt/media/image5.pn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rpubs.com/vgriffie/trumpvoteshar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ECB0E0D-AC1B-4E83-84EA-237BFA206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6DCB3B1-E1A7-4510-831B-77C8EFF56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0132A3B-10CF-4EEB-BA1F-A63D2ED61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014E52ED-3C51-46E6-BE4B-14FFAB2C3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8ADDC1-048E-40CD-BFFB-6E2708094F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8521" y="1480930"/>
            <a:ext cx="5751537" cy="3848521"/>
          </a:xfrm>
        </p:spPr>
        <p:txBody>
          <a:bodyPr anchor="ctr">
            <a:normAutofit/>
          </a:bodyPr>
          <a:lstStyle/>
          <a:p>
            <a:pPr algn="r"/>
            <a:r>
              <a:rPr lang="en-US" sz="6600" cap="none" dirty="0">
                <a:latin typeface="Palatino Linotype" panose="02040502050505030304" pitchFamily="18" charset="0"/>
              </a:rPr>
              <a:t>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B83E75-D75A-4459-BA26-074D9AEF16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9870" y="1480929"/>
            <a:ext cx="2593610" cy="3848522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dirty="0">
                <a:latin typeface="Palatino Linotype" panose="02040502050505030304" pitchFamily="18" charset="0"/>
              </a:rPr>
              <a:t>Vernicia Griffie</a:t>
            </a:r>
          </a:p>
          <a:p>
            <a:pPr algn="l">
              <a:spcAft>
                <a:spcPts val="600"/>
              </a:spcAft>
            </a:pPr>
            <a:r>
              <a:rPr lang="en-US" dirty="0">
                <a:latin typeface="Palatino Linotype" panose="02040502050505030304" pitchFamily="18" charset="0"/>
              </a:rPr>
              <a:t>Data Visualization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116DDC6-8F07-46CC-8751-E5C9346B2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74964" y="2388358"/>
            <a:ext cx="0" cy="1856096"/>
          </a:xfrm>
          <a:prstGeom prst="line">
            <a:avLst/>
          </a:prstGeom>
          <a:ln w="25400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669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6E43E-5F7E-4191-8402-E74F5065A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alatino Linotype" panose="02040502050505030304" pitchFamily="18" charset="0"/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AEF6E-8A2F-425A-BEB9-895B5FCC5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46913"/>
            <a:ext cx="9601200" cy="4120487"/>
          </a:xfrm>
        </p:spPr>
        <p:txBody>
          <a:bodyPr>
            <a:normAutofit/>
          </a:bodyPr>
          <a:lstStyle/>
          <a:p>
            <a:r>
              <a:rPr lang="en-US" dirty="0"/>
              <a:t>Is there a relationship between Donald Trump’s election and the spike in hate crimes?</a:t>
            </a:r>
          </a:p>
          <a:p>
            <a:r>
              <a:rPr lang="en-US" dirty="0"/>
              <a:t>Although there isn’t much research on this topic, there have been a few studies that tested this question.</a:t>
            </a:r>
          </a:p>
          <a:p>
            <a:r>
              <a:rPr lang="en-US" dirty="0"/>
              <a:t>Edwards and </a:t>
            </a:r>
            <a:r>
              <a:rPr lang="en-US" dirty="0" err="1"/>
              <a:t>Rushin</a:t>
            </a:r>
            <a:r>
              <a:rPr lang="en-US" dirty="0"/>
              <a:t> (2018) determined that there is a “Trump Effect” that did prompt an increase in hate-motivated crimes.</a:t>
            </a:r>
          </a:p>
          <a:p>
            <a:pPr lvl="1"/>
            <a:r>
              <a:rPr lang="en-US" i="0" dirty="0"/>
              <a:t>These authors utilized a time series design to establish causality, but their results should be taken with caution, because could not determine the direction of the causality</a:t>
            </a:r>
          </a:p>
          <a:p>
            <a:r>
              <a:rPr lang="en-US" dirty="0"/>
              <a:t>Muller and Schwarz (2018) determined that Trump’s activity on social media over the course of his presidential campaign caused an increase in hate crimes against Muslims.</a:t>
            </a:r>
          </a:p>
        </p:txBody>
      </p:sp>
    </p:spTree>
    <p:extLst>
      <p:ext uri="{BB962C8B-B14F-4D97-AF65-F5344CB8AC3E}">
        <p14:creationId xmlns:p14="http://schemas.microsoft.com/office/powerpoint/2010/main" val="2291010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C738D-AB1D-4767-92A9-69304B2BF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alatino Linotype" panose="02040502050505030304" pitchFamily="18" charset="0"/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FCD97-3E6D-4692-934D-CC98EE005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07705"/>
            <a:ext cx="9601200" cy="3581400"/>
          </a:xfrm>
        </p:spPr>
        <p:txBody>
          <a:bodyPr/>
          <a:lstStyle/>
          <a:p>
            <a:r>
              <a:rPr lang="en-US" dirty="0">
                <a:latin typeface="Palatino Linotype" panose="02040502050505030304" pitchFamily="18" charset="0"/>
              </a:rPr>
              <a:t>Collated from multiple sources</a:t>
            </a:r>
          </a:p>
          <a:p>
            <a:r>
              <a:rPr lang="en-US" dirty="0">
                <a:latin typeface="Palatino Linotype" panose="02040502050505030304" pitchFamily="18" charset="0"/>
              </a:rPr>
              <a:t>Data on number of hate crimes</a:t>
            </a:r>
          </a:p>
          <a:p>
            <a:pPr lvl="1"/>
            <a:r>
              <a:rPr lang="en-US" i="0" dirty="0">
                <a:latin typeface="Palatino Linotype" panose="02040502050505030304" pitchFamily="18" charset="0"/>
              </a:rPr>
              <a:t>FBI Uniform Crime Report</a:t>
            </a:r>
          </a:p>
          <a:p>
            <a:r>
              <a:rPr lang="en-US" dirty="0">
                <a:latin typeface="Palatino Linotype" panose="02040502050505030304" pitchFamily="18" charset="0"/>
              </a:rPr>
              <a:t>Data on number of hate groups</a:t>
            </a:r>
          </a:p>
          <a:p>
            <a:pPr lvl="1"/>
            <a:r>
              <a:rPr lang="en-US" i="0" dirty="0">
                <a:latin typeface="Palatino Linotype" panose="02040502050505030304" pitchFamily="18" charset="0"/>
              </a:rPr>
              <a:t>Southern Poverty Law Center</a:t>
            </a:r>
          </a:p>
          <a:p>
            <a:r>
              <a:rPr lang="en-US" dirty="0">
                <a:latin typeface="Palatino Linotype" panose="02040502050505030304" pitchFamily="18" charset="0"/>
              </a:rPr>
              <a:t>Data on hate crime regulation</a:t>
            </a:r>
          </a:p>
          <a:p>
            <a:pPr lvl="1"/>
            <a:r>
              <a:rPr lang="en-US" i="0" dirty="0">
                <a:latin typeface="Palatino Linotype" panose="02040502050505030304" pitchFamily="18" charset="0"/>
              </a:rPr>
              <a:t>National Association for the Advancement of Colored People</a:t>
            </a:r>
          </a:p>
        </p:txBody>
      </p:sp>
    </p:spTree>
    <p:extLst>
      <p:ext uri="{BB962C8B-B14F-4D97-AF65-F5344CB8AC3E}">
        <p14:creationId xmlns:p14="http://schemas.microsoft.com/office/powerpoint/2010/main" val="2263901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919B4-15DD-4AA7-9771-790E90EDC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 fontScale="90000"/>
          </a:bodyPr>
          <a:lstStyle/>
          <a:p>
            <a:r>
              <a:rPr lang="en-US" sz="4100" dirty="0">
                <a:latin typeface="Palatino Linotype" panose="02040502050505030304" pitchFamily="18" charset="0"/>
              </a:rPr>
              <a:t>Hate Crimes and Hate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8D472-1AAA-4E09-B9B7-A518AD7B4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445025"/>
            <a:ext cx="3611217" cy="3886201"/>
          </a:xfrm>
        </p:spPr>
        <p:txBody>
          <a:bodyPr>
            <a:normAutofit fontScale="92500" lnSpcReduction="10000"/>
          </a:bodyPr>
          <a:lstStyle/>
          <a:p>
            <a:r>
              <a:rPr lang="en-US" sz="1700" dirty="0">
                <a:latin typeface="Palatino Linotype" panose="02040502050505030304" pitchFamily="18" charset="0"/>
              </a:rPr>
              <a:t>The number of hate crimes that are committed has been increasing over recent years</a:t>
            </a:r>
          </a:p>
          <a:p>
            <a:r>
              <a:rPr lang="en-US" sz="1700" dirty="0">
                <a:latin typeface="Palatino Linotype" panose="02040502050505030304" pitchFamily="18" charset="0"/>
              </a:rPr>
              <a:t>In addition to growing number of crimes motivated by hate, there has also been a surge in the number of groups who promote discrimination or hatred of others based on their “immutable characteristics” (SPLC, 2019)</a:t>
            </a:r>
          </a:p>
          <a:p>
            <a:r>
              <a:rPr lang="en-US" sz="1700" dirty="0">
                <a:latin typeface="Palatino Linotype" panose="02040502050505030304" pitchFamily="18" charset="0"/>
              </a:rPr>
              <a:t>Regions</a:t>
            </a:r>
          </a:p>
          <a:p>
            <a:pPr lvl="1"/>
            <a:r>
              <a:rPr lang="en-US" sz="1700" dirty="0">
                <a:latin typeface="Palatino Linotype" panose="02040502050505030304" pitchFamily="18" charset="0"/>
              </a:rPr>
              <a:t>Midwest – Green</a:t>
            </a:r>
          </a:p>
          <a:p>
            <a:pPr lvl="1"/>
            <a:r>
              <a:rPr lang="en-US" sz="1700" dirty="0">
                <a:latin typeface="Palatino Linotype" panose="02040502050505030304" pitchFamily="18" charset="0"/>
              </a:rPr>
              <a:t>Northeast – Yellow</a:t>
            </a:r>
          </a:p>
          <a:p>
            <a:pPr lvl="1"/>
            <a:r>
              <a:rPr lang="en-US" sz="1700" dirty="0">
                <a:latin typeface="Palatino Linotype" panose="02040502050505030304" pitchFamily="18" charset="0"/>
              </a:rPr>
              <a:t>South – Orange</a:t>
            </a:r>
          </a:p>
          <a:p>
            <a:pPr lvl="1"/>
            <a:r>
              <a:rPr lang="en-US" sz="1700" dirty="0">
                <a:latin typeface="Palatino Linotype" panose="02040502050505030304" pitchFamily="18" charset="0"/>
              </a:rPr>
              <a:t>West - Blue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810787-1E1C-4E04-A811-D90A22B0F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2042" y="1083479"/>
            <a:ext cx="5530559" cy="524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679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458C8D7F-D757-43E0-8200-893580CD7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65546" y="814600"/>
            <a:ext cx="7681150" cy="5228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EBB54F-7B98-48A3-8BF2-873C61764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679" y="814600"/>
            <a:ext cx="3656419" cy="1485900"/>
          </a:xfrm>
        </p:spPr>
        <p:txBody>
          <a:bodyPr>
            <a:normAutofit/>
          </a:bodyPr>
          <a:lstStyle/>
          <a:p>
            <a:r>
              <a:rPr lang="en-US" dirty="0"/>
              <a:t>Types of Hate Groups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B5EBE-6A67-44B8-BC01-D211CD3ED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679" y="2519716"/>
            <a:ext cx="3656419" cy="3581400"/>
          </a:xfrm>
        </p:spPr>
        <p:txBody>
          <a:bodyPr>
            <a:normAutofit/>
          </a:bodyPr>
          <a:lstStyle/>
          <a:p>
            <a:r>
              <a:rPr lang="en-US" dirty="0"/>
              <a:t>There were 15 hate group categories that were provided by the data, with the topic ranging from Neo-Confederates to Hate Music Groups.</a:t>
            </a:r>
          </a:p>
        </p:txBody>
      </p:sp>
    </p:spTree>
    <p:extLst>
      <p:ext uri="{BB962C8B-B14F-4D97-AF65-F5344CB8AC3E}">
        <p14:creationId xmlns:p14="http://schemas.microsoft.com/office/powerpoint/2010/main" val="3113269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9CB58-DB04-427C-9B2D-7FF3D9F07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Laws Against Hate Crimes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9A3AB-B57B-44E5-861F-C13E74872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2" y="1871448"/>
            <a:ext cx="5704784" cy="4433817"/>
          </a:xfrm>
        </p:spPr>
        <p:txBody>
          <a:bodyPr>
            <a:normAutofit/>
          </a:bodyPr>
          <a:lstStyle/>
          <a:p>
            <a:r>
              <a:rPr lang="en-US" sz="1400" dirty="0">
                <a:latin typeface="Palatino Linotype" panose="02040502050505030304" pitchFamily="18" charset="0"/>
              </a:rPr>
              <a:t>The definition of what constitutes a hate crime varies from state to state</a:t>
            </a:r>
          </a:p>
          <a:p>
            <a:r>
              <a:rPr lang="en-US" sz="1400" dirty="0">
                <a:latin typeface="Palatino Linotype" panose="02040502050505030304" pitchFamily="18" charset="0"/>
              </a:rPr>
              <a:t>It is left to the states to determine the types of laws they put in place to address these types of crimes</a:t>
            </a:r>
          </a:p>
          <a:p>
            <a:r>
              <a:rPr lang="en-US" sz="1400" dirty="0">
                <a:latin typeface="Palatino Linotype" panose="02040502050505030304" pitchFamily="18" charset="0"/>
              </a:rPr>
              <a:t>For my analysis, the types of hate crimes that were tested were those protecting the following demographics</a:t>
            </a:r>
          </a:p>
          <a:p>
            <a:pPr lvl="1"/>
            <a:r>
              <a:rPr lang="en-US" sz="1400" i="0" dirty="0">
                <a:latin typeface="Palatino Linotype" panose="02040502050505030304" pitchFamily="18" charset="0"/>
              </a:rPr>
              <a:t>Sexual orientation</a:t>
            </a:r>
          </a:p>
          <a:p>
            <a:pPr lvl="1"/>
            <a:r>
              <a:rPr lang="en-US" sz="1400" i="0" dirty="0">
                <a:latin typeface="Palatino Linotype" panose="02040502050505030304" pitchFamily="18" charset="0"/>
              </a:rPr>
              <a:t>Age</a:t>
            </a:r>
          </a:p>
          <a:p>
            <a:pPr lvl="1"/>
            <a:r>
              <a:rPr lang="en-US" sz="1400" i="0" dirty="0">
                <a:latin typeface="Palatino Linotype" panose="02040502050505030304" pitchFamily="18" charset="0"/>
              </a:rPr>
              <a:t>Disability</a:t>
            </a:r>
          </a:p>
          <a:p>
            <a:pPr lvl="1"/>
            <a:r>
              <a:rPr lang="en-US" sz="1400" i="0" dirty="0">
                <a:latin typeface="Palatino Linotype" panose="02040502050505030304" pitchFamily="18" charset="0"/>
              </a:rPr>
              <a:t>Race</a:t>
            </a:r>
          </a:p>
          <a:p>
            <a:pPr lvl="1"/>
            <a:r>
              <a:rPr lang="en-US" sz="1400" i="0" dirty="0">
                <a:latin typeface="Palatino Linotype" panose="02040502050505030304" pitchFamily="18" charset="0"/>
              </a:rPr>
              <a:t>Religious Worship</a:t>
            </a:r>
          </a:p>
          <a:p>
            <a:pPr lvl="1"/>
            <a:r>
              <a:rPr lang="en-US" sz="1400" i="0" dirty="0">
                <a:latin typeface="Palatino Linotype" panose="02040502050505030304" pitchFamily="18" charset="0"/>
              </a:rPr>
              <a:t>Gender</a:t>
            </a:r>
          </a:p>
          <a:p>
            <a:pPr lvl="1"/>
            <a:r>
              <a:rPr lang="en-US" sz="1400" i="0" dirty="0">
                <a:latin typeface="Palatino Linotype" panose="02040502050505030304" pitchFamily="18" charset="0"/>
              </a:rPr>
              <a:t>Gender Identity</a:t>
            </a:r>
          </a:p>
          <a:p>
            <a:pPr lvl="1"/>
            <a:r>
              <a:rPr lang="en-US" sz="1400" i="0" dirty="0">
                <a:latin typeface="Palatino Linotype" panose="02040502050505030304" pitchFamily="18" charset="0"/>
              </a:rPr>
              <a:t>Political Affiliation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8C0CA8-2564-4A7D-8D71-75AFD25C7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2359" y="1871448"/>
            <a:ext cx="3796079" cy="393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42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DBFD3F86-BCFD-4142-8A80-6CF702D580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15" t="16937" r="19421" b="16272"/>
          <a:stretch/>
        </p:blipFill>
        <p:spPr>
          <a:xfrm>
            <a:off x="3173755" y="2728195"/>
            <a:ext cx="6550926" cy="423351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C46CD03-D076-40A3-9AA4-2B7BB288B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30000">
                <a:schemeClr val="bg2">
                  <a:alpha val="7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9D51AD-7F6F-4B20-869E-66431AD53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Vote-Share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D28697-83F7-4C09-A9B2-6CAA58855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8ACBC-4947-4458-9BB9-934FFC840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781031"/>
            <a:ext cx="9753600" cy="3022979"/>
          </a:xfrm>
        </p:spPr>
        <p:txBody>
          <a:bodyPr>
            <a:norm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Some presume that the election of Donald Trump is to blame for the spike in hate crimes.</a:t>
            </a:r>
          </a:p>
          <a:p>
            <a:r>
              <a:rPr lang="en-US" dirty="0">
                <a:latin typeface="Palatino Linotype" panose="02040502050505030304" pitchFamily="18" charset="0"/>
              </a:rPr>
              <a:t>To gauge whether this holds true, I use the percentage </a:t>
            </a:r>
            <a:r>
              <a:rPr lang="en-US" dirty="0">
                <a:latin typeface="Palatino Linotype" panose="02040502050505030304" pitchFamily="18" charset="0"/>
                <a:hlinkClick r:id="rId2"/>
              </a:rPr>
              <a:t>share of Trump’s votes </a:t>
            </a:r>
            <a:r>
              <a:rPr lang="en-US" dirty="0">
                <a:latin typeface="Palatino Linotype" panose="02040502050505030304" pitchFamily="18" charset="0"/>
              </a:rPr>
              <a:t>for each state in the 2016 Presidential as a proxy to measure his political support</a:t>
            </a:r>
          </a:p>
        </p:txBody>
      </p:sp>
    </p:spTree>
    <p:extLst>
      <p:ext uri="{BB962C8B-B14F-4D97-AF65-F5344CB8AC3E}">
        <p14:creationId xmlns:p14="http://schemas.microsoft.com/office/powerpoint/2010/main" val="2315124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F076F-6282-48AB-ACC2-27E29C94B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0657" y="494731"/>
            <a:ext cx="3282695" cy="1485900"/>
          </a:xfrm>
        </p:spPr>
        <p:txBody>
          <a:bodyPr>
            <a:norm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Model Results</a:t>
            </a:r>
          </a:p>
        </p:txBody>
      </p: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DE455B61-BEC5-4FAB-99E1-A571A7E687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2310" y="1980631"/>
            <a:ext cx="4652454" cy="4382638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latin typeface="Palatino Linotype" panose="02040502050505030304" pitchFamily="18" charset="0"/>
              </a:rPr>
              <a:t>For the statistical part of my analysis, I performed a robust regression on the log-transformed number of hate crimes in 2017 on all of the dependent variables.</a:t>
            </a:r>
          </a:p>
          <a:p>
            <a:r>
              <a:rPr lang="en-US" sz="1800" dirty="0">
                <a:latin typeface="Palatino Linotype" panose="02040502050505030304" pitchFamily="18" charset="0"/>
              </a:rPr>
              <a:t>The only significant variable in the model are the number of hate groups, and laws protecting disabled populations and sexual orientation.</a:t>
            </a:r>
          </a:p>
          <a:p>
            <a:r>
              <a:rPr lang="en-US" sz="1800" dirty="0">
                <a:latin typeface="Palatino Linotype" panose="02040502050505030304" pitchFamily="18" charset="0"/>
              </a:rPr>
              <a:t>The results of my analysis suggest that the hypothesis that there is a relationship between political support for Trump and the occurrences of hate crimes is not true, at least when using the state-level election results as an independent variable.</a:t>
            </a:r>
          </a:p>
          <a:p>
            <a:endParaRPr lang="en-US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BFAA07C-929C-4175-B360-F84B5E2DD9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87238" y="494731"/>
            <a:ext cx="5012706" cy="605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7894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478</Words>
  <Application>Microsoft Office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Franklin Gothic Book</vt:lpstr>
      <vt:lpstr>Palatino Linotype</vt:lpstr>
      <vt:lpstr>Crop</vt:lpstr>
      <vt:lpstr>Final Project</vt:lpstr>
      <vt:lpstr>Research Question</vt:lpstr>
      <vt:lpstr>Data</vt:lpstr>
      <vt:lpstr>Hate Crimes and Hate Groups</vt:lpstr>
      <vt:lpstr>Types of Hate Groups</vt:lpstr>
      <vt:lpstr>Laws Against Hate Crimes</vt:lpstr>
      <vt:lpstr>Vote-Share</vt:lpstr>
      <vt:lpstr>Model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Griffie, Vernicia</dc:creator>
  <cp:lastModifiedBy>Griffie, Vernicia</cp:lastModifiedBy>
  <cp:revision>5</cp:revision>
  <dcterms:created xsi:type="dcterms:W3CDTF">2019-05-01T20:04:17Z</dcterms:created>
  <dcterms:modified xsi:type="dcterms:W3CDTF">2019-05-08T19:34:01Z</dcterms:modified>
</cp:coreProperties>
</file>